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10" r:id="rId95"/>
    <p:sldId id="406" r:id="rId96"/>
    <p:sldId id="414" r:id="rId97"/>
    <p:sldId id="411" r:id="rId98"/>
    <p:sldId id="412" r:id="rId99"/>
    <p:sldId id="413" r:id="rId100"/>
    <p:sldId id="312" r:id="rId101"/>
    <p:sldId id="407" r:id="rId102"/>
    <p:sldId id="424" r:id="rId103"/>
    <p:sldId id="409" r:id="rId104"/>
    <p:sldId id="416" r:id="rId105"/>
    <p:sldId id="415" r:id="rId106"/>
    <p:sldId id="333" r:id="rId107"/>
    <p:sldId id="423" r:id="rId108"/>
    <p:sldId id="417" r:id="rId109"/>
    <p:sldId id="422" r:id="rId110"/>
    <p:sldId id="313" r:id="rId111"/>
    <p:sldId id="397" r:id="rId112"/>
    <p:sldId id="398" r:id="rId113"/>
    <p:sldId id="421" r:id="rId114"/>
    <p:sldId id="420" r:id="rId115"/>
    <p:sldId id="418" r:id="rId116"/>
    <p:sldId id="400" r:id="rId117"/>
    <p:sldId id="401" r:id="rId118"/>
    <p:sldId id="402" r:id="rId119"/>
    <p:sldId id="314" r:id="rId120"/>
    <p:sldId id="261" r:id="rId121"/>
    <p:sldId id="270" r:id="rId122"/>
    <p:sldId id="271" r:id="rId123"/>
    <p:sldId id="272" r:id="rId124"/>
    <p:sldId id="273" r:id="rId125"/>
    <p:sldId id="274" r:id="rId126"/>
    <p:sldId id="27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19/7/2022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19/7/2022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19/7/2022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19/7/2022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19/7/2022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19/7/2022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19/7/2022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19/7/2022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19/7/2022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19/7/2022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19/7/2022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19/7/2022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06.wmf"/></Relationships>
</file>

<file path=ppt/slides/_rels/slide125.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8.wmf"/><Relationship Id="rId5" Type="http://schemas.openxmlformats.org/officeDocument/2006/relationships/oleObject" Target="../embeddings/oleObject38.bin"/><Relationship Id="rId4" Type="http://schemas.openxmlformats.org/officeDocument/2006/relationships/image" Target="../media/image107.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10.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a:t>
            </a:r>
            <a:r>
              <a:rPr lang="en-SG" dirty="0" smtClean="0"/>
              <a:t>resistance: a relative longer life before be </a:t>
            </a:r>
            <a:r>
              <a:rPr lang="en-SG" dirty="0" smtClean="0"/>
              <a:t>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469283"/>
          </a:xfrm>
        </p:spPr>
        <p:txBody>
          <a:bodyPr>
            <a:normAutofit/>
          </a:bodyPr>
          <a:lstStyle/>
          <a:p>
            <a:r>
              <a:rPr lang="en-SG" dirty="0" smtClean="0"/>
              <a:t>Commonly </a:t>
            </a:r>
            <a:r>
              <a:rPr lang="en-SG" dirty="0" smtClean="0"/>
              <a:t>used cutting tool materials </a:t>
            </a:r>
            <a:endParaRPr lang="en-SG" dirty="0" smtClean="0"/>
          </a:p>
          <a:p>
            <a:pPr lvl="1">
              <a:buFont typeface="Wingdings" panose="05000000000000000000" pitchFamily="2" charset="2"/>
              <a:buChar char="§"/>
            </a:pPr>
            <a:r>
              <a:rPr lang="en-US" dirty="0" smtClean="0"/>
              <a:t>High speed steel</a:t>
            </a:r>
          </a:p>
          <a:p>
            <a:pPr lvl="1">
              <a:buFont typeface="Wingdings" panose="05000000000000000000" pitchFamily="2" charset="2"/>
              <a:buChar char="§"/>
            </a:pPr>
            <a:r>
              <a:rPr lang="en-US" dirty="0" smtClean="0"/>
              <a:t>Cemented carbides</a:t>
            </a:r>
          </a:p>
          <a:p>
            <a:pPr lvl="1">
              <a:buFont typeface="Wingdings" panose="05000000000000000000" pitchFamily="2" charset="2"/>
              <a:buChar char="§"/>
            </a:pPr>
            <a:r>
              <a:rPr lang="en-US" dirty="0" smtClean="0"/>
              <a:t>Ceramics</a:t>
            </a:r>
          </a:p>
          <a:p>
            <a:pPr lvl="1">
              <a:buFont typeface="Wingdings" panose="05000000000000000000" pitchFamily="2" charset="2"/>
              <a:buChar char="§"/>
            </a:pPr>
            <a:r>
              <a:rPr lang="en-US" dirty="0" smtClean="0"/>
              <a:t>Cubic boron nitride</a:t>
            </a:r>
          </a:p>
          <a:p>
            <a:pPr lvl="1">
              <a:buFont typeface="Wingdings" panose="05000000000000000000" pitchFamily="2" charset="2"/>
              <a:buChar char="§"/>
            </a:pPr>
            <a:r>
              <a:rPr lang="en-US" dirty="0" smtClean="0"/>
              <a:t>Diamond </a:t>
            </a:r>
            <a:endParaRPr lang="en-SG" dirty="0" smtClean="0"/>
          </a:p>
        </p:txBody>
      </p:sp>
      <p:graphicFrame>
        <p:nvGraphicFramePr>
          <p:cNvPr id="11" name="表格 10"/>
          <p:cNvGraphicFramePr>
            <a:graphicFrameLocks noGrp="1"/>
          </p:cNvGraphicFramePr>
          <p:nvPr>
            <p:extLst>
              <p:ext uri="{D42A27DB-BD31-4B8C-83A1-F6EECF244321}">
                <p14:modId xmlns:p14="http://schemas.microsoft.com/office/powerpoint/2010/main" val="1798229216"/>
              </p:ext>
            </p:extLst>
          </p:nvPr>
        </p:nvGraphicFramePr>
        <p:xfrm>
          <a:off x="1219199" y="4423448"/>
          <a:ext cx="9559637" cy="1752600"/>
        </p:xfrm>
        <a:graphic>
          <a:graphicData uri="http://schemas.openxmlformats.org/drawingml/2006/table">
            <a:tbl>
              <a:tblPr firstRow="1" bandRow="1">
                <a:tableStyleId>{5C22544A-7EE6-4342-B048-85BDC9FD1C3A}</a:tableStyleId>
              </a:tblPr>
              <a:tblGrid>
                <a:gridCol w="1940815">
                  <a:extLst>
                    <a:ext uri="{9D8B030D-6E8A-4147-A177-3AD203B41FA5}">
                      <a16:colId xmlns:a16="http://schemas.microsoft.com/office/drawing/2014/main" val="3177118557"/>
                    </a:ext>
                  </a:extLst>
                </a:gridCol>
                <a:gridCol w="7618822">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condition</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r>
                        <a:rPr lang="en-SG" dirty="0" smtClean="0"/>
                        <a:t>Tougher than CC but not as hard. Can</a:t>
                      </a:r>
                      <a:r>
                        <a:rPr lang="en-SG" baseline="0" dirty="0" smtClean="0"/>
                        <a:t> not be used at high rate of metal removal</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baseline="0" dirty="0" smtClean="0"/>
                        <a:t>Coated </a:t>
                      </a:r>
                      <a:r>
                        <a:rPr lang="en-SG" dirty="0" smtClean="0"/>
                        <a:t>carbides </a:t>
                      </a:r>
                      <a:r>
                        <a:rPr lang="en-SG" baseline="0" dirty="0" smtClean="0"/>
                        <a:t>can perform superior properties and meet most of cutting conditions.</a:t>
                      </a:r>
                      <a:endParaRPr lang="en-SG" dirty="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r>
                        <a:rPr lang="en-SG" dirty="0" smtClean="0"/>
                        <a:t>Usually be</a:t>
                      </a:r>
                      <a:r>
                        <a:rPr lang="en-SG" baseline="0" dirty="0" smtClean="0"/>
                        <a:t> a finishing tool because of its hardness and brittleness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12027864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fontScale="92500" lnSpcReduction="10000"/>
          </a:bodyPr>
          <a:lstStyle/>
          <a:p>
            <a:r>
              <a:rPr lang="en-SG" dirty="0" smtClean="0"/>
              <a:t>Three important </a:t>
            </a:r>
            <a:r>
              <a:rPr lang="en-SG" dirty="0" smtClean="0"/>
              <a:t>process </a:t>
            </a:r>
            <a:r>
              <a:rPr lang="en-SG" dirty="0" smtClean="0"/>
              <a:t>parameters</a:t>
            </a:r>
          </a:p>
          <a:p>
            <a:pPr lvl="1">
              <a:buFont typeface="Wingdings" panose="05000000000000000000" pitchFamily="2" charset="2"/>
              <a:buChar char="§"/>
            </a:pPr>
            <a:r>
              <a:rPr lang="en-US" dirty="0" smtClean="0"/>
              <a:t>Cutting </a:t>
            </a:r>
            <a:r>
              <a:rPr lang="en-US" dirty="0" smtClean="0"/>
              <a:t>velocity/speed: the kernel parameter </a:t>
            </a:r>
            <a:r>
              <a:rPr lang="en-US" altLang="zh-CN" dirty="0" smtClean="0"/>
              <a:t>in</a:t>
            </a:r>
            <a:r>
              <a:rPr lang="en-US" dirty="0" smtClean="0"/>
              <a:t> three, it is a relative speed difference between </a:t>
            </a:r>
            <a:r>
              <a:rPr lang="en-US" dirty="0" smtClean="0"/>
              <a:t>the </a:t>
            </a:r>
            <a:r>
              <a:rPr lang="en-US" dirty="0" smtClean="0"/>
              <a:t>tool and </a:t>
            </a:r>
            <a:r>
              <a:rPr lang="en-US" dirty="0" err="1" smtClean="0"/>
              <a:t>workpiece</a:t>
            </a:r>
            <a:r>
              <a:rPr lang="en-US" dirty="0" smtClean="0"/>
              <a:t>, which defines the main cutting motion.</a:t>
            </a:r>
            <a:endParaRPr lang="en-US" dirty="0" smtClean="0"/>
          </a:p>
          <a:p>
            <a:pPr lvl="1">
              <a:buFont typeface="Wingdings" panose="05000000000000000000" pitchFamily="2" charset="2"/>
              <a:buChar char="§"/>
            </a:pPr>
            <a:r>
              <a:rPr lang="en-US" dirty="0" smtClean="0"/>
              <a:t>Feed </a:t>
            </a:r>
            <a:r>
              <a:rPr lang="en-US" dirty="0" smtClean="0"/>
              <a:t>rate: usually perpendicular to the direction of cutting velocity. It helps cutting tool to form a 2D surface of material.</a:t>
            </a:r>
            <a:endParaRPr lang="en-US" dirty="0" smtClean="0"/>
          </a:p>
          <a:p>
            <a:pPr lvl="1">
              <a:buFont typeface="Wingdings" panose="05000000000000000000" pitchFamily="2" charset="2"/>
              <a:buChar char="§"/>
            </a:pPr>
            <a:r>
              <a:rPr lang="en-US" dirty="0" smtClean="0"/>
              <a:t>Depth of </a:t>
            </a:r>
            <a:r>
              <a:rPr lang="en-US" dirty="0" smtClean="0"/>
              <a:t>cut: specifies the thickness of the surface above mentioned, which finished the total volume definition of material </a:t>
            </a:r>
            <a:r>
              <a:rPr lang="en-US" dirty="0" err="1" smtClean="0"/>
              <a:t>cutted</a:t>
            </a:r>
            <a:r>
              <a:rPr lang="en-US" dirty="0" smtClean="0"/>
              <a:t>. </a:t>
            </a:r>
          </a:p>
          <a:p>
            <a:pPr marL="457200" lvl="1" indent="0">
              <a:buNone/>
            </a:pPr>
            <a:endParaRPr lang="en-US" dirty="0"/>
          </a:p>
          <a:p>
            <a:pPr marL="457200" lvl="1" indent="0">
              <a:buNone/>
            </a:pPr>
            <a:r>
              <a:rPr lang="en-US" dirty="0" smtClean="0"/>
              <a:t>People can see all those three parameters defined well how much material will be removed by cutting tool in  an unit period of time.</a:t>
            </a:r>
            <a:endParaRPr lang="en-SG" dirty="0" smtClean="0"/>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normAutofit/>
          </a:bodyPr>
          <a:lstStyle/>
          <a:p>
            <a:r>
              <a:rPr lang="en-SG" dirty="0" smtClean="0"/>
              <a:t>How to choose process parameters</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70149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Principles </a:t>
            </a:r>
            <a:r>
              <a:rPr lang="en-SG" dirty="0" smtClean="0"/>
              <a:t>for process </a:t>
            </a:r>
            <a:r>
              <a:rPr lang="en-SG" dirty="0" smtClean="0"/>
              <a:t>design</a:t>
            </a:r>
          </a:p>
          <a:p>
            <a:pPr lvl="1">
              <a:buFont typeface="Wingdings" panose="05000000000000000000" pitchFamily="2" charset="2"/>
              <a:buChar char="§"/>
            </a:pPr>
            <a:r>
              <a:rPr lang="en-US" dirty="0" smtClean="0"/>
              <a:t>The quality, accuracy, and productivity do not depend on the operator, but on the machine, the process and the tools used. Proper design of the process is, therefore very important. The design of the process usually focus on minimizing the time of manufacture and thereby minimizing the cost.</a:t>
            </a:r>
            <a:endParaRPr lang="en-SG" dirty="0" smtClean="0"/>
          </a:p>
        </p:txBody>
      </p:sp>
    </p:spTree>
    <p:extLst>
      <p:ext uri="{BB962C8B-B14F-4D97-AF65-F5344CB8AC3E}">
        <p14:creationId xmlns:p14="http://schemas.microsoft.com/office/powerpoint/2010/main" val="6039718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Processing </a:t>
            </a:r>
            <a:r>
              <a:rPr lang="en-SG" dirty="0" smtClean="0"/>
              <a:t>planning systems</a:t>
            </a:r>
          </a:p>
          <a:p>
            <a:endParaRPr lang="en-SG" dirty="0"/>
          </a:p>
        </p:txBody>
      </p:sp>
    </p:spTree>
    <p:extLst>
      <p:ext uri="{BB962C8B-B14F-4D97-AF65-F5344CB8AC3E}">
        <p14:creationId xmlns:p14="http://schemas.microsoft.com/office/powerpoint/2010/main" val="36644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38242"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38243"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38244"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38245"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Review of coordinate </a:t>
            </a:r>
            <a:r>
              <a:rPr lang="en-SG" dirty="0" smtClean="0"/>
              <a:t>systems of CNC</a:t>
            </a:r>
          </a:p>
          <a:p>
            <a:pPr lvl="1">
              <a:buFont typeface="Wingdings" panose="05000000000000000000" pitchFamily="2" charset="2"/>
              <a:buChar char="§"/>
            </a:pPr>
            <a:r>
              <a:rPr lang="en-SG" dirty="0" smtClean="0"/>
              <a:t>The </a:t>
            </a:r>
            <a:r>
              <a:rPr lang="en-SG" dirty="0"/>
              <a:t>machine tools are programmed in a Cartesian coordinate system. </a:t>
            </a:r>
            <a:endParaRPr lang="en-SG" dirty="0" smtClean="0"/>
          </a:p>
          <a:p>
            <a:pPr lvl="1">
              <a:buFont typeface="Wingdings" panose="05000000000000000000" pitchFamily="2" charset="2"/>
              <a:buChar char="§"/>
            </a:pPr>
            <a:r>
              <a:rPr lang="en-SG" dirty="0" smtClean="0"/>
              <a:t>The </a:t>
            </a:r>
            <a:r>
              <a:rPr lang="en-SG" dirty="0"/>
              <a:t>Z axis is always aligned 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respectively.</a:t>
            </a:r>
          </a:p>
          <a:p>
            <a:pPr lvl="1">
              <a:buFont typeface="Wingdings" panose="05000000000000000000" pitchFamily="2" charset="2"/>
              <a:buChar char="§"/>
            </a:pPr>
            <a:r>
              <a:rPr lang="en-SG" dirty="0"/>
              <a:t>A programmer can always assume that the tool moves relative to the coordinate system of the stationary </a:t>
            </a:r>
            <a:r>
              <a:rPr lang="en-SG" dirty="0" err="1"/>
              <a:t>workpiece</a:t>
            </a:r>
            <a:r>
              <a:rPr lang="en-SG" dirty="0"/>
              <a:t>. </a:t>
            </a:r>
            <a:endParaRPr lang="en-SG" dirty="0" smtClean="0"/>
          </a:p>
          <a:p>
            <a:r>
              <a:rPr lang="en-SG" dirty="0"/>
              <a:t>M</a:t>
            </a:r>
            <a:r>
              <a:rPr lang="en-SG" dirty="0" smtClean="0"/>
              <a:t>anual part</a:t>
            </a:r>
          </a:p>
          <a:p>
            <a:r>
              <a:rPr lang="en-SG" dirty="0"/>
              <a:t>C</a:t>
            </a:r>
            <a:r>
              <a:rPr lang="en-SG" dirty="0" smtClean="0"/>
              <a:t>omputer assisted part </a:t>
            </a:r>
            <a:r>
              <a:rPr lang="en-SG" dirty="0" smtClean="0"/>
              <a:t>programming</a:t>
            </a:r>
          </a:p>
          <a:p>
            <a:pPr lvl="1">
              <a:buFont typeface="Wingdings" panose="05000000000000000000" pitchFamily="2" charset="2"/>
              <a:buChar char="§"/>
            </a:pPr>
            <a:r>
              <a:rPr lang="en-SG" dirty="0"/>
              <a:t>Basics 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a:p>
            <a:pPr lvl="1">
              <a:buFont typeface="Wingdings" panose="05000000000000000000" pitchFamily="2" charset="2"/>
              <a:buChar char="§"/>
            </a:pPr>
            <a:r>
              <a:rPr lang="en-SG" dirty="0"/>
              <a:t>Trajectory Generation</a:t>
            </a:r>
            <a:endParaRPr lang="en-SG" dirty="0"/>
          </a:p>
        </p:txBody>
      </p:sp>
    </p:spTree>
    <p:extLst>
      <p:ext uri="{BB962C8B-B14F-4D97-AF65-F5344CB8AC3E}">
        <p14:creationId xmlns:p14="http://schemas.microsoft.com/office/powerpoint/2010/main" val="2042065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608126" cy="658957"/>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3512577" y="2484582"/>
            <a:ext cx="5711888" cy="3833091"/>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endParaRPr lang="en-SG" dirty="0"/>
          </a:p>
        </p:txBody>
      </p:sp>
    </p:spTree>
    <p:extLst>
      <p:ext uri="{BB962C8B-B14F-4D97-AF65-F5344CB8AC3E}">
        <p14:creationId xmlns:p14="http://schemas.microsoft.com/office/powerpoint/2010/main" val="2346531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pic>
        <p:nvPicPr>
          <p:cNvPr id="4" name="内容占位符 3"/>
          <p:cNvPicPr>
            <a:picLocks noGrp="1" noChangeAspect="1"/>
          </p:cNvPicPr>
          <p:nvPr>
            <p:ph idx="1"/>
          </p:nvPr>
        </p:nvPicPr>
        <p:blipFill>
          <a:blip r:embed="rId2"/>
          <a:stretch>
            <a:fillRect/>
          </a:stretch>
        </p:blipFill>
        <p:spPr>
          <a:xfrm>
            <a:off x="1990437" y="2122878"/>
            <a:ext cx="8211126" cy="4585434"/>
          </a:xfrm>
          <a:prstGeom prst="rect">
            <a:avLst/>
          </a:prstGeom>
        </p:spPr>
      </p:pic>
      <p:sp>
        <p:nvSpPr>
          <p:cNvPr id="5" name="内容占位符 2"/>
          <p:cNvSpPr txBox="1">
            <a:spLocks/>
          </p:cNvSpPr>
          <p:nvPr/>
        </p:nvSpPr>
        <p:spPr>
          <a:xfrm>
            <a:off x="838200" y="1680399"/>
            <a:ext cx="7003472" cy="4424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Functions</a:t>
            </a:r>
          </a:p>
        </p:txBody>
      </p:sp>
    </p:spTree>
    <p:extLst>
      <p:ext uri="{BB962C8B-B14F-4D97-AF65-F5344CB8AC3E}">
        <p14:creationId xmlns:p14="http://schemas.microsoft.com/office/powerpoint/2010/main" val="9199698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842"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688"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31677"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31678"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31679"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733"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090"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091"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890"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886"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910"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058"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059"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910"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431"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432"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433"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954"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286"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287"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288"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389"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390"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4965"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374"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375"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354"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355"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013"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30034"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061"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085"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109"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597"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598"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599"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04915" y="1069246"/>
            <a:ext cx="6267772" cy="4991357"/>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13716</TotalTime>
  <Words>7691</Words>
  <Application>Microsoft Office PowerPoint</Application>
  <PresentationFormat>宽屏</PresentationFormat>
  <Paragraphs>768</Paragraphs>
  <Slides>126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126</vt:i4>
      </vt:variant>
    </vt:vector>
  </HeadingPairs>
  <TitlesOfParts>
    <vt:vector size="135"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749</cp:revision>
  <dcterms:created xsi:type="dcterms:W3CDTF">2022-04-06T09:15:30Z</dcterms:created>
  <dcterms:modified xsi:type="dcterms:W3CDTF">2022-07-19T16:57:58Z</dcterms:modified>
</cp:coreProperties>
</file>